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95" r:id="rId3"/>
    <p:sldId id="287" r:id="rId4"/>
    <p:sldId id="297" r:id="rId5"/>
    <p:sldId id="298" r:id="rId6"/>
    <p:sldId id="300" r:id="rId7"/>
    <p:sldId id="301" r:id="rId8"/>
    <p:sldId id="304" r:id="rId9"/>
    <p:sldId id="306" r:id="rId10"/>
    <p:sldId id="312" r:id="rId11"/>
    <p:sldId id="314" r:id="rId12"/>
    <p:sldId id="318" r:id="rId13"/>
    <p:sldId id="320" r:id="rId14"/>
    <p:sldId id="323" r:id="rId15"/>
    <p:sldId id="321" r:id="rId16"/>
    <p:sldId id="327" r:id="rId17"/>
    <p:sldId id="32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e Topolnikov" initials="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89F3-745D-4983-911B-FE15B1578347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399BC-BA3E-4C2D-AF40-B4626150CFE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4458-3B9B-4D68-986A-A93D83B5BB4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46C7-A954-4A71-B444-1171AF2308FA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4646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6" charset="0"/>
              </a:rPr>
              <a:t>Как подготовить обучающихся 4 класса к олимпиаде по русскому языку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8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                    Алхайдарова Вероника Рашидовна,</a:t>
            </a:r>
            <a:endParaRPr lang="ru-RU" sz="28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учитель начальных ФМОБУ лицей №1 с.Большеустьикинское СОШ им.Х.Я.Фаткуллина с.Дуван-Мечетлино муниципального района Мечетлинский район РБ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599440" y="1210310"/>
            <a:ext cx="10007600" cy="4756785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В какой группе слов пишется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ь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?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6" charset="0"/>
              <a:cs typeface="Times New Roman" panose="02020603050405020304" pitchFamily="16" charset="0"/>
            </a:endParaRPr>
          </a:p>
          <a:p>
            <a:pPr defTabSz="266700">
              <a:lnSpc>
                <a:spcPct val="114000"/>
              </a:lnSpc>
            </a:pPr>
            <a:endParaRPr lang="ru-RU" sz="3200" b="1" dirty="0" smtClean="0">
              <a:sym typeface="+mn-ea"/>
            </a:endParaRPr>
          </a:p>
          <a:p>
            <a:pPr defTabSz="266700">
              <a:lnSpc>
                <a:spcPct val="114000"/>
              </a:lnSpc>
            </a:pPr>
            <a:r>
              <a:rPr lang="ru-RU" sz="3600" b="1" dirty="0" smtClean="0">
                <a:sym typeface="+mn-ea"/>
              </a:rPr>
              <a:t>1. 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Кирпич., вещ., </a:t>
            </a:r>
            <a:r>
              <a:rPr lang="ru-RU" sz="3600" b="1" dirty="0" err="1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молодеж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., нож.</a:t>
            </a:r>
            <a:endParaRPr lang="ru-RU" sz="3600" b="1" dirty="0" smtClean="0">
              <a:latin typeface="Times New Roman" panose="02020603050405020304" pitchFamily="16" charset="0"/>
              <a:cs typeface="Times New Roman" panose="02020603050405020304" pitchFamily="16" charset="0"/>
            </a:endParaRPr>
          </a:p>
          <a:p>
            <a:pPr defTabSz="266700">
              <a:lnSpc>
                <a:spcPct val="114000"/>
              </a:lnSpc>
            </a:pP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2. </a:t>
            </a:r>
            <a:r>
              <a:rPr lang="ru-RU" sz="3600" b="1" dirty="0" err="1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Реч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., </a:t>
            </a:r>
            <a:r>
              <a:rPr lang="ru-RU" sz="3600" b="1" dirty="0" err="1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мыш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., камыш., </a:t>
            </a:r>
            <a:r>
              <a:rPr lang="ru-RU" sz="3600" b="1" dirty="0" err="1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печ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.</a:t>
            </a:r>
            <a:endParaRPr lang="ru-RU" sz="3600" b="1" dirty="0" smtClean="0">
              <a:latin typeface="Times New Roman" panose="02020603050405020304" pitchFamily="16" charset="0"/>
              <a:cs typeface="Times New Roman" panose="02020603050405020304" pitchFamily="16" charset="0"/>
            </a:endParaRPr>
          </a:p>
          <a:p>
            <a:pPr defTabSz="266700">
              <a:lnSpc>
                <a:spcPct val="114000"/>
              </a:lnSpc>
            </a:pP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3. Туч., дач., рощ., чащ.</a:t>
            </a:r>
            <a:endParaRPr lang="ru-RU" sz="3600" b="1" dirty="0" smtClean="0">
              <a:latin typeface="Times New Roman" panose="02020603050405020304" pitchFamily="16" charset="0"/>
              <a:cs typeface="Times New Roman" panose="02020603050405020304" pitchFamily="16" charset="0"/>
            </a:endParaRPr>
          </a:p>
          <a:p>
            <a:pPr defTabSz="266700">
              <a:lnSpc>
                <a:spcPct val="114000"/>
              </a:lnSpc>
            </a:pP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4. </a:t>
            </a:r>
            <a:r>
              <a:rPr lang="ru-RU" sz="3600" b="1" dirty="0" err="1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Доч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., </a:t>
            </a:r>
            <a:r>
              <a:rPr lang="ru-RU" sz="3600" b="1" dirty="0" err="1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ноч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., </a:t>
            </a:r>
            <a:r>
              <a:rPr lang="ru-RU" sz="3600" b="1" dirty="0" err="1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помощ.,глуш</a:t>
            </a: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.</a:t>
            </a:r>
            <a:endParaRPr lang="ru-RU" sz="3600" b="1">
              <a:latin typeface="Times New Roman" panose="02020603050405020304" pitchFamily="16" charset="0"/>
              <a:ea typeface="Times New Roman" panose="02020603050405020304"/>
              <a:cs typeface="Times New Roman" panose="02020603050405020304" pitchFamily="1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599440" y="1210310"/>
            <a:ext cx="10007600" cy="3684270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r>
              <a:rPr lang="ru-RU" sz="2800" b="1">
                <a:latin typeface="Times New Roman" panose="02020603050405020304"/>
                <a:ea typeface="Times New Roman" panose="02020603050405020304"/>
              </a:rPr>
              <a:t>Заглянуть за угол, накрыть на стол, подлезть под изгородь, отречься от пристола ...</a:t>
            </a:r>
            <a:r>
              <a:rPr lang="ru-RU" sz="2800">
                <a:latin typeface="Times New Roman" panose="02020603050405020304"/>
                <a:ea typeface="Times New Roman" panose="02020603050405020304"/>
              </a:rPr>
              <a:t>. Каким сочетанием можно продолжить этот ряд? Подчеркни ответ</a:t>
            </a:r>
            <a:endParaRPr lang="ru-RU" sz="2800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ru-RU" sz="2800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>
                <a:latin typeface="Times New Roman" panose="02020603050405020304"/>
                <a:ea typeface="Times New Roman" panose="02020603050405020304"/>
              </a:rPr>
              <a:t>а) заглянуть в комнату, б) перепрыгнуть через стену, </a:t>
            </a:r>
            <a:endParaRPr 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>
                <a:latin typeface="Times New Roman" panose="02020603050405020304"/>
                <a:ea typeface="Times New Roman" panose="02020603050405020304"/>
              </a:rPr>
              <a:t>в) свернуть с дороги, г) прийти по расписанию, д) купить к новому году.</a:t>
            </a:r>
            <a:r>
              <a:rPr lang="ru-RU" sz="2800">
                <a:latin typeface="Times New Roman" panose="02020603050405020304"/>
                <a:ea typeface="Times New Roman" panose="02020603050405020304"/>
              </a:rPr>
              <a:t> </a:t>
            </a:r>
            <a:endParaRPr lang="ru-RU" sz="2800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599440" y="1210310"/>
            <a:ext cx="10007600" cy="4351020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r>
              <a:rPr lang="ru-RU" sz="2800" b="1">
                <a:latin typeface="Times New Roman" panose="02020603050405020304"/>
                <a:ea typeface="Times New Roman" panose="02020603050405020304"/>
              </a:rPr>
              <a:t>К данным словам запиши подходящие по смыслу прилагательные, чтобы получились словосочетания:</a:t>
            </a:r>
            <a:endParaRPr 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 i="1">
                <a:latin typeface="Times New Roman" panose="02020603050405020304"/>
                <a:ea typeface="Times New Roman" panose="02020603050405020304"/>
              </a:rPr>
              <a:t>тюль - _____________</a:t>
            </a:r>
            <a:endParaRPr lang="ru-RU" sz="2800" b="1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 i="1">
                <a:latin typeface="Times New Roman" panose="02020603050405020304"/>
                <a:ea typeface="Times New Roman" panose="02020603050405020304"/>
              </a:rPr>
              <a:t>жюри - ____________</a:t>
            </a:r>
            <a:endParaRPr lang="ru-RU" sz="2800" b="1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 i="1">
                <a:latin typeface="Times New Roman" panose="02020603050405020304"/>
                <a:ea typeface="Times New Roman" panose="02020603050405020304"/>
              </a:rPr>
              <a:t>кольраби- __________</a:t>
            </a:r>
            <a:endParaRPr lang="ru-RU" sz="2800" b="1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 i="1">
                <a:latin typeface="Times New Roman" panose="02020603050405020304"/>
                <a:ea typeface="Times New Roman" panose="02020603050405020304"/>
              </a:rPr>
              <a:t>фамилия-__________</a:t>
            </a:r>
            <a:endParaRPr lang="ru-RU" sz="2800" b="1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 i="1">
                <a:latin typeface="Times New Roman" panose="02020603050405020304"/>
                <a:ea typeface="Times New Roman" panose="02020603050405020304"/>
              </a:rPr>
              <a:t>рояль-_____________</a:t>
            </a:r>
            <a:endParaRPr lang="ru-RU" sz="2800" b="1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sz="2800" b="1" i="1">
                <a:latin typeface="Times New Roman" panose="02020603050405020304"/>
                <a:ea typeface="Times New Roman" panose="02020603050405020304"/>
              </a:rPr>
              <a:t>пальто - __________</a:t>
            </a:r>
            <a:endParaRPr lang="ru-RU" sz="2800" b="1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ru-RU" sz="2800" b="1" i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599440" y="1210310"/>
            <a:ext cx="10007600" cy="3684270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Укажи, какой частью речи является каждое слово</a:t>
            </a:r>
            <a:endParaRPr lang="ru-RU" altLang="en-US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ru-RU" altLang="en-US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altLang="en-US" sz="2800" i="1">
                <a:latin typeface="Times New Roman" panose="02020603050405020304"/>
                <a:ea typeface="Times New Roman" panose="02020603050405020304"/>
              </a:rPr>
              <a:t>Глокая куздра штеко будланула бокра и кудрячит бокрёнка.</a:t>
            </a:r>
            <a:endParaRPr lang="ru-RU" altLang="en-US" sz="2800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ru-RU" altLang="en-US" sz="2800" i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Восстанови предложение</a:t>
            </a:r>
            <a:endParaRPr lang="ru-RU" altLang="en-US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ru-RU" altLang="en-US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altLang="en-US" sz="2800" i="1">
                <a:latin typeface="Times New Roman" panose="02020603050405020304"/>
                <a:ea typeface="Times New Roman" panose="02020603050405020304"/>
              </a:rPr>
              <a:t>нате напя Вком тажедым мыс лом. томэ коро </a:t>
            </a:r>
            <a:endParaRPr lang="en-US" altLang="en-US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ru-RU" sz="28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599440" y="1210310"/>
            <a:ext cx="10007600" cy="3684270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Литература</a:t>
            </a:r>
            <a:endParaRPr lang="en-US" altLang="en-US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1.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Федеральный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государственный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образовательный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стандарт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начального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общего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образования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изм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доп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2011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г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/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М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-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во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образования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науки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Рос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Федерации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–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М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.: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Просвещение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, 2011. – 33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2.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Королькова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Факультатив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русскому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языку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//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Практика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Пособие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для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учителя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– 20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(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Вкладка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журналу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«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Начальная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школа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»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N10). –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3-4.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3.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Королькова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Факультатив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«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Олимпиадный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курс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русскому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языку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для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начальной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школы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»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//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Модернизация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системы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профессионального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образования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основе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регулируемого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эволюционирования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[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]: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материалы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VII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Всерос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научно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-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практ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конф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.: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8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ч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Ч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.2 /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Академия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пов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квал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проф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перепод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работ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образ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.;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Челяб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ин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-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перепод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пов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квал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работ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образ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.;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отв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ред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Д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Ф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Ильясов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–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М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.;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Челябинск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изд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-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во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“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Образование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”, 2008. –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190-195.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4.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президентской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инициативы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«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Наша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новая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школа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»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URL: http://*****.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5.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Королькова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Олимпиадные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курсы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по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русскому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языку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математике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–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эффективные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формы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работы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одаренными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детьми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 [</a:t>
            </a:r>
            <a:r>
              <a:rPr lang="en-US" altLang="en-US" sz="2000" b="1">
                <a:latin typeface="Times New Roman" panose="02020603050405020304"/>
                <a:ea typeface="Times New Roman" panose="02020603050405020304"/>
              </a:rPr>
              <a:t>Электрон</a:t>
            </a: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.] </a:t>
            </a:r>
            <a:endParaRPr lang="ru-RU" sz="28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599440" y="1210310"/>
            <a:ext cx="10007600" cy="5028565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ЭОР для подготовки к олимпиаде по русскому языку</a:t>
            </a:r>
            <a:endParaRPr lang="en-US" alt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https://solncesvet.ru/olimpiada/po-rysskomy-yaziky/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https://nsportal.ru/nachalnaya-shkola/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http://school-collection.edu.ru/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000" b="1">
                <a:latin typeface="Times New Roman" panose="02020603050405020304"/>
                <a:ea typeface="Times New Roman" panose="02020603050405020304"/>
              </a:rPr>
              <a:t>https://znanio.ru/media/olimpiada-yunior-po-russkomu-yazyku-4-klass</a:t>
            </a:r>
            <a:r>
              <a:rPr lang="ru-RU" altLang="en-US" sz="2000" b="1">
                <a:latin typeface="Times New Roman" panose="02020603050405020304"/>
                <a:ea typeface="Times New Roman" panose="02020603050405020304"/>
              </a:rPr>
              <a:t>/</a:t>
            </a:r>
            <a:endParaRPr lang="en-US" altLang="ru-RU" sz="20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endParaRPr lang="ru-RU" sz="20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599440" y="2208530"/>
            <a:ext cx="10007600" cy="4030345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ru-RU" altLang="ru-RU" sz="6600" b="1">
                <a:latin typeface="Times New Roman" panose="02020603050405020304"/>
                <a:ea typeface="Times New Roman" panose="02020603050405020304"/>
              </a:rPr>
              <a:t>Спасибо за внимание!</a:t>
            </a:r>
            <a:endParaRPr lang="en-US" altLang="ru-RU" sz="6600" b="1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14000"/>
              </a:lnSpc>
            </a:pPr>
            <a:endParaRPr lang="en-US" altLang="ru-RU" sz="6600" b="1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14000"/>
              </a:lnSpc>
            </a:pPr>
            <a:endParaRPr lang="ru-RU" sz="66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3060"/>
            <a:ext cx="12192000" cy="616712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57519" y="5481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68655" y="1601470"/>
            <a:ext cx="10370820" cy="45758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1983740" y="1601470"/>
            <a:ext cx="8296275" cy="4315460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endParaRPr sz="3600" b="1">
              <a:solidFill>
                <a:srgbClr val="181818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2110740" y="1728470"/>
            <a:ext cx="8296275" cy="4315460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endParaRPr sz="3600" b="1">
              <a:solidFill>
                <a:srgbClr val="181818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9" name="Текстовое поле 8"/>
          <p:cNvSpPr txBox="1"/>
          <p:nvPr/>
        </p:nvSpPr>
        <p:spPr>
          <a:xfrm>
            <a:off x="1672590" y="1600835"/>
            <a:ext cx="8861425" cy="4570095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Русский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язык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умелых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руках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опытных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устах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—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красив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певуч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выразителен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гибок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послушен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ловок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вместителен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.               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3600" b="1">
                <a:solidFill>
                  <a:srgbClr val="181818"/>
                </a:solidFill>
                <a:latin typeface="Times New Roman" panose="02020603050405020304"/>
                <a:ea typeface="Times New Roman" panose="02020603050405020304"/>
              </a:rPr>
              <a:t>Куприн</a:t>
            </a:r>
            <a:endParaRPr sz="3600" b="1">
              <a:solidFill>
                <a:srgbClr val="181818"/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1113155" y="1309370"/>
            <a:ext cx="9215120" cy="4954905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Цель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развитие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языковых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способностей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учащихся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начальных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классов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.</a:t>
            </a:r>
            <a:endParaRPr lang="en-US" alt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Задачи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:</a:t>
            </a:r>
            <a:endParaRPr lang="en-US" alt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1.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формирование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интереса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к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русскому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языку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;</a:t>
            </a:r>
            <a:endParaRPr lang="en-US" alt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2.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формирование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культуры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умственного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труда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;</a:t>
            </a:r>
            <a:endParaRPr lang="en-US" alt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3.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совершенствование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речи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обучающихся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;</a:t>
            </a:r>
            <a:endParaRPr lang="en-US" alt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4.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развитие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специальных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способностей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детей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;</a:t>
            </a:r>
            <a:endParaRPr lang="en-US" altLang="ru-RU" sz="28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2800" b="1">
                <a:latin typeface="Times New Roman" panose="02020603050405020304"/>
                <a:ea typeface="Times New Roman" panose="02020603050405020304"/>
              </a:rPr>
              <a:t>5.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подготовка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к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предметным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конкурсам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2800" b="1">
                <a:latin typeface="Times New Roman" panose="02020603050405020304"/>
                <a:ea typeface="Times New Roman" panose="02020603050405020304"/>
              </a:rPr>
              <a:t>олимпиадам</a:t>
            </a:r>
            <a:r>
              <a:rPr lang="en-US" altLang="ru-RU" sz="2800" b="1">
                <a:latin typeface="Times New Roman" panose="02020603050405020304"/>
                <a:ea typeface="Times New Roman" panose="02020603050405020304"/>
              </a:rPr>
              <a:t>.</a:t>
            </a:r>
            <a:endParaRPr sz="28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8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Текстовое поле 6"/>
          <p:cNvSpPr txBox="1"/>
          <p:nvPr/>
        </p:nvSpPr>
        <p:spPr>
          <a:xfrm>
            <a:off x="1359535" y="1913890"/>
            <a:ext cx="8698865" cy="2969260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«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Фонетика</a:t>
            </a:r>
            <a:r>
              <a:rPr lang="ru-RU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»</a:t>
            </a:r>
            <a:endParaRPr lang="ru-RU" altLang="en-US" sz="3600" b="1">
              <a:solidFill>
                <a:schemeClr val="tx1"/>
              </a:solidFill>
              <a:uFillTx/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углубленные</a:t>
            </a:r>
            <a:r>
              <a:rPr lang="en-US" altLang="ru-RU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знания</a:t>
            </a:r>
            <a:r>
              <a:rPr lang="en-US" altLang="ru-RU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о</a:t>
            </a:r>
            <a:r>
              <a:rPr lang="en-US" altLang="ru-RU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звуках</a:t>
            </a:r>
            <a:r>
              <a:rPr lang="en-US" altLang="ru-RU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речи</a:t>
            </a:r>
            <a:r>
              <a:rPr lang="en-US" altLang="ru-RU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правила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3600" b="1">
                <a:solidFill>
                  <a:schemeClr val="tx1"/>
                </a:solidFill>
                <a:uFillTx/>
                <a:latin typeface="Times New Roman" panose="02020603050405020304"/>
                <a:ea typeface="Times New Roman" panose="02020603050405020304"/>
              </a:rPr>
              <a:t>орфоэпии</a:t>
            </a:r>
            <a:endParaRPr sz="3600" b="1">
              <a:solidFill>
                <a:schemeClr val="tx1"/>
              </a:solidFill>
              <a:uFillTx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2368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8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      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1113790" y="1274445"/>
            <a:ext cx="8929370" cy="3766820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«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Графика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»</a:t>
            </a:r>
            <a:endParaRPr lang="en-US" altLang="en-US" sz="3600" b="1">
              <a:latin typeface="Times New Roman" panose="02020603050405020304"/>
              <a:ea typeface="Times New Roman" panose="02020603050405020304"/>
            </a:endParaRPr>
          </a:p>
          <a:p>
            <a:pPr algn="l" defTabSz="266700">
              <a:lnSpc>
                <a:spcPct val="114000"/>
              </a:lnSpc>
            </a:pP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экскурс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историю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письма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разновиднос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ти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русских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шрифтов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</a:t>
            </a:r>
            <a:endParaRPr lang="en-US" altLang="ru-RU" sz="3600" b="1">
              <a:latin typeface="Times New Roman" panose="02020603050405020304"/>
              <a:ea typeface="Times New Roman" panose="02020603050405020304"/>
            </a:endParaRPr>
          </a:p>
          <a:p>
            <a:pPr algn="l" defTabSz="266700">
              <a:lnSpc>
                <a:spcPct val="114000"/>
              </a:lnSpc>
            </a:pP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ребусы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другие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грамматические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загадки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.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</a:t>
            </a:r>
            <a:endParaRPr lang="en-US" altLang="ru-RU" sz="32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953135" y="1315085"/>
            <a:ext cx="8853170" cy="3579495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«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Лексикология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»</a:t>
            </a:r>
            <a:endParaRPr lang="en-US" altLang="en-US" sz="36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архаизм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неологизм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синоним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антоним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омоним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ы, а так же 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фразеологизм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многозначны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слова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прямы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переносны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значени</a:t>
            </a:r>
            <a:r>
              <a:rPr lang="ru-RU" altLang="en-US" sz="3600" b="1">
                <a:latin typeface="Times New Roman" panose="02020603050405020304"/>
                <a:ea typeface="Times New Roman" panose="02020603050405020304"/>
              </a:rPr>
              <a:t>я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слов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.</a:t>
            </a:r>
            <a:endParaRPr sz="36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953135" y="1282700"/>
            <a:ext cx="8853170" cy="4279265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Замените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данные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фразеологизмы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синонимами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или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синонимичными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выражениями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:</a:t>
            </a:r>
            <a:endParaRPr lang="en-US" altLang="ru-RU" sz="32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3200" b="1">
                <a:latin typeface="Times New Roman" panose="02020603050405020304"/>
                <a:ea typeface="Times New Roman" panose="02020603050405020304"/>
              </a:rPr>
              <a:t>1.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час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по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чайной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ложке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endParaRPr lang="en-US" altLang="ru-RU" sz="32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3200" b="1">
                <a:latin typeface="Times New Roman" panose="02020603050405020304"/>
                <a:ea typeface="Times New Roman" panose="02020603050405020304"/>
              </a:rPr>
              <a:t>2.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Клевать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носом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endParaRPr lang="en-US" altLang="ru-RU" sz="32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3200" b="1">
                <a:latin typeface="Times New Roman" panose="02020603050405020304"/>
                <a:ea typeface="Times New Roman" panose="02020603050405020304"/>
              </a:rPr>
              <a:t>3.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Кривить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душой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endParaRPr lang="en-US" altLang="ru-RU" sz="32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</a:t>
            </a:r>
            <a:r>
              <a:rPr lang="ru-RU" altLang="en-US" sz="3200" b="1">
                <a:latin typeface="Times New Roman" panose="02020603050405020304"/>
                <a:ea typeface="Times New Roman" panose="02020603050405020304"/>
              </a:rPr>
              <a:t>4.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Съесть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пуд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соли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endParaRPr lang="en-US" altLang="ru-RU" sz="32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ru-RU" altLang="en-US" sz="3200" b="1">
                <a:latin typeface="Times New Roman" panose="02020603050405020304"/>
                <a:ea typeface="Times New Roman" panose="02020603050405020304"/>
              </a:rPr>
              <a:t>    5.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Все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дело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en-US" altLang="ru-RU" sz="32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200" b="1">
                <a:latin typeface="Times New Roman" panose="02020603050405020304"/>
                <a:ea typeface="Times New Roman" panose="02020603050405020304"/>
              </a:rPr>
              <a:t>шляпе</a:t>
            </a:r>
            <a:endParaRPr lang="ru-RU" sz="32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953135" y="1441450"/>
            <a:ext cx="8853170" cy="4336415"/>
          </a:xfrm>
          <a:prstGeom prst="rect">
            <a:avLst/>
          </a:prstGeom>
        </p:spPr>
        <p:txBody>
          <a:bodyPr>
            <a:noAutofit/>
          </a:bodyPr>
          <a:p>
            <a:pPr defTabSz="266700">
              <a:lnSpc>
                <a:spcPct val="114000"/>
              </a:lnSpc>
            </a:pP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Интересно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поработать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над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следующими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заданиями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:</a:t>
            </a:r>
            <a:endParaRPr lang="en-US" altLang="ru-RU" sz="36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История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буквы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ять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.</a:t>
            </a:r>
            <a:endParaRPr lang="en-US" altLang="ru-RU" sz="36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Какие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буквы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исчезли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какие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буквы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появились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русском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алфавите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.</a:t>
            </a:r>
            <a:endParaRPr lang="en-US" altLang="ru-RU" sz="3600" b="1">
              <a:latin typeface="Times New Roman" panose="02020603050405020304"/>
              <a:ea typeface="Times New Roman" panose="02020603050405020304"/>
            </a:endParaRPr>
          </a:p>
          <a:p>
            <a:pPr defTabSz="266700">
              <a:lnSpc>
                <a:spcPct val="114000"/>
              </a:lnSpc>
            </a:pP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История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букв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Ё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3600" b="1">
                <a:latin typeface="Times New Roman" panose="02020603050405020304"/>
                <a:ea typeface="Times New Roman" panose="02020603050405020304"/>
              </a:rPr>
              <a:t>Э</a:t>
            </a:r>
            <a:r>
              <a:rPr lang="en-US" altLang="ru-RU" sz="3600" b="1">
                <a:latin typeface="Times New Roman" panose="02020603050405020304"/>
                <a:ea typeface="Times New Roman" panose="02020603050405020304"/>
              </a:rPr>
              <a:t>.</a:t>
            </a:r>
            <a:endParaRPr lang="ru-RU" sz="3600" b="1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13905" y="1441513"/>
            <a:ext cx="9758688" cy="150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6" charset="0"/>
              </a:rPr>
              <a:t>      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6" charset="0"/>
              </a:rPr>
              <a:t> 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anose="02020603050405020304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953135" y="1441450"/>
            <a:ext cx="8853170" cy="3453130"/>
          </a:xfrm>
          <a:prstGeom prst="rect">
            <a:avLst/>
          </a:prstGeom>
        </p:spPr>
        <p:txBody>
          <a:bodyPr>
            <a:noAutofit/>
          </a:bodyPr>
          <a:p>
            <a:pPr algn="ctr" defTabSz="266700">
              <a:lnSpc>
                <a:spcPct val="114000"/>
              </a:lnSpc>
            </a:pP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Поставьте правильно ударения </a:t>
            </a:r>
            <a:endParaRPr lang="ru-RU" sz="3600" b="1" dirty="0" smtClean="0">
              <a:latin typeface="Times New Roman" panose="02020603050405020304" pitchFamily="16" charset="0"/>
              <a:cs typeface="Times New Roman" panose="02020603050405020304" pitchFamily="16" charset="0"/>
              <a:sym typeface="+mn-ea"/>
            </a:endParaRPr>
          </a:p>
          <a:p>
            <a:pPr algn="ctr" defTabSz="266700">
              <a:lnSpc>
                <a:spcPct val="114000"/>
              </a:lnSpc>
            </a:pPr>
            <a:endParaRPr lang="ru-RU" sz="3600" b="1" dirty="0" smtClean="0">
              <a:latin typeface="Times New Roman" panose="02020603050405020304" pitchFamily="16" charset="0"/>
              <a:cs typeface="Times New Roman" panose="02020603050405020304" pitchFamily="16" charset="0"/>
              <a:sym typeface="+mn-ea"/>
            </a:endParaRPr>
          </a:p>
          <a:p>
            <a:pPr defTabSz="266700">
              <a:lnSpc>
                <a:spcPct val="114000"/>
              </a:lnSpc>
            </a:pPr>
            <a:r>
              <a:rPr lang="ru-RU" sz="3600" b="1" dirty="0" smtClean="0">
                <a:latin typeface="Times New Roman" panose="02020603050405020304" pitchFamily="16" charset="0"/>
                <a:cs typeface="Times New Roman" panose="02020603050405020304" pitchFamily="16" charset="0"/>
                <a:sym typeface="+mn-ea"/>
              </a:rPr>
              <a:t>Каталог, компас, статуя, столяр, творог, хвоя, цемент, щавель</a:t>
            </a:r>
            <a:endParaRPr lang="ru-RU" sz="3600" b="1">
              <a:latin typeface="Times New Roman" panose="02020603050405020304" pitchFamily="16" charset="0"/>
              <a:ea typeface="Times New Roman" panose="02020603050405020304"/>
              <a:cs typeface="Times New Roman" panose="02020603050405020304" pitchFamily="1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3684</Words>
  <Application>WPS Presentation</Application>
  <PresentationFormat>Широкоэкранный</PresentationFormat>
  <Paragraphs>146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SimSun</vt:lpstr>
      <vt:lpstr>Wingdings</vt:lpstr>
      <vt:lpstr>Times New Roman</vt:lpstr>
      <vt:lpstr>Times New Roman</vt:lpstr>
      <vt:lpstr>Microsoft YaHei</vt:lpstr>
      <vt:lpstr>Arial Unicode MS</vt:lpstr>
      <vt:lpstr>Calibri Light</vt:lpstr>
      <vt:lpstr>Calibri</vt:lpstr>
      <vt:lpstr>Тема Office</vt:lpstr>
      <vt:lpstr>PowerPoint 演示文稿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Мой ПК</cp:lastModifiedBy>
  <cp:revision>72</cp:revision>
  <dcterms:created xsi:type="dcterms:W3CDTF">2021-04-19T14:47:00Z</dcterms:created>
  <dcterms:modified xsi:type="dcterms:W3CDTF">2025-02-28T12:04:26Z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E88F288111CA45C88136441E813B4042_12</vt:lpwstr>
  </property>
  <property fmtid="{D5CDD505-2E9C-101B-9397-08002B2CF9AE}" pid="3" name="KSOProductBuildVer">
    <vt:lpwstr>1049-12.2.0.19805</vt:lpwstr>
  </property>
</Properties>
</file>